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6" r:id="rId3"/>
    <p:sldId id="277" r:id="rId4"/>
    <p:sldId id="257" r:id="rId5"/>
    <p:sldId id="258" r:id="rId6"/>
    <p:sldId id="281" r:id="rId7"/>
    <p:sldId id="259" r:id="rId8"/>
    <p:sldId id="288" r:id="rId9"/>
    <p:sldId id="282" r:id="rId10"/>
    <p:sldId id="260" r:id="rId11"/>
    <p:sldId id="284" r:id="rId12"/>
    <p:sldId id="285" r:id="rId13"/>
    <p:sldId id="289" r:id="rId14"/>
    <p:sldId id="283" r:id="rId15"/>
    <p:sldId id="261" r:id="rId16"/>
    <p:sldId id="262" r:id="rId17"/>
    <p:sldId id="263" r:id="rId18"/>
    <p:sldId id="278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0" r:id="rId33"/>
    <p:sldId id="290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68638" autoAdjust="0"/>
  </p:normalViewPr>
  <p:slideViewPr>
    <p:cSldViewPr>
      <p:cViewPr varScale="1">
        <p:scale>
          <a:sx n="49" d="100"/>
          <a:sy n="49" d="100"/>
        </p:scale>
        <p:origin x="-20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МБДОУ «Детский сад №2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Лесогорский»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Жирнова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Нелли Федоровна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елец\Desktop\Слагаемые успеха-фото\image-0-02-05-7ecfd61441ff5127bd931f9322bc1edfffb6e7b8e76cea7e1c63d0a5ce3b17a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316" y="1600200"/>
            <a:ext cx="56593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aramond,Italic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/>
                <a:cs typeface="Times New Roman" pitchFamily="18" charset="0"/>
              </a:rPr>
              <a:t>       Для развития динамической координации рук в процессе выполнения последовательно  организованных движений мы используем в работе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/>
                <a:cs typeface="Times New Roman" pitchFamily="18" charset="0"/>
              </a:rPr>
              <a:t>картотеку 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пражнений  по развитию кинетической основы движений рук (Приложение 2).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сопровождаются текстами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стишков и прибауток, легких для восприятия детьми.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Нелюша\Desktop\ПАЛЬЧИКИ-карт\uprajnenie-dlya-detskih-palc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071810"/>
            <a:ext cx="714375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 игровых упражнений мы используем мини-бассейны, сухие бассейны. Самое любимое упражнение для детей – вылавливание крышек из воды с помощью палочек от суши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ладелец\Desktop\КОНКУРС ФОТО\image-0-02-04-7ed736b210f56a1383703b0b9a6ccab617cd6b2b47b622886b9474b59610f15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1"/>
            <a:ext cx="7416823" cy="5040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с использованием сухого бассейна также способствуют развитию кинетических движений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ладелец\Desktop\Слагаемые успеха-фото\image-0-02-05-36288daec6c53cb4e36db6dd4c4317742762cfe86e64a20093a81746c3786ae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963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У детей с нарушениями речи отмечается недостаточная иннервация мышц, участвующих в работе речевого аппарата. Одним из наиболее эффективных методов коррекционно-педагогического воздействия, направленного на нормализацию мышечного тонуса и стимуляцию кинестетических ощущений мышц, участвующих в работе периферического речевого аппарата, является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логопедический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активно используем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с дошкольниками группы компенсирующей направленности.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Применение логопедического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нормализует мышечный тонус мимической и артикуляционной мускулатуры, стимулирует кинестетические ощущения, тем самым сокращает время коррекционной работы.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можно использовать многократно в течение дня, включая его в различные режимные моменты дня ребенка. И это составляет работу не только учителя-логопеда, но и воспитателя данной группы.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Используем основные приемы и техники проведения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логовпедического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6).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ладелец\Desktop\Слагаемые успеха-фото\image-0-02-04-cf34d10d4c99d2dfeaf3551605236269a3937e171efe730401b91c5cbe969aa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7213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aramond,Italic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/>
                <a:cs typeface="Times New Roman" pitchFamily="18" charset="0"/>
              </a:rPr>
              <a:t>        Для развития динамической координации рук в процессе выполнения одновременно организованных движений мы используем цикл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/>
                <a:cs typeface="Times New Roman" pitchFamily="18" charset="0"/>
              </a:rPr>
              <a:t>упражнений, которые включаем в каждое индивидуальное занятие с ребенком.(Приложение3).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Нелюша\Desktop\ПАЛЬЧИКИ-карт\1441006754_147302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86124"/>
            <a:ext cx="614366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Известно, что существует определенная связь между состоянием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мимической мускулатуры и звучанием речи, и , что неполноценная иннервация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мимической мускулатуры может сказываться на артикуляции звуков, делая речь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недостаточно выразительной, внятной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Поэтому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работе по развитию артикуляторной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мускулатуры предшествуют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упражнения, направленные на формирование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 произвольно выполнять дифференцированные мимические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 и осуществлять за ними контроль (Приложение 4).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Нелюша\Desktop\a2290d15-9c59-e611-80d1-0050560105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88" y="3857628"/>
            <a:ext cx="37385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" y="0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  Упражнения по формированию кинестетической основы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артикуляторных движений (Приложение 5).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Данные упражнения используем на индивидуальных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Garamond,Bold"/>
                <a:cs typeface="Times New Roman" pitchFamily="18" charset="0"/>
              </a:rPr>
              <a:t>занятиях, иногда достаточно длительное время, пока не добьемся осознанных действий со стороны ребенка.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Нелюша\Desktop\75b2d5fef46dfa2cb3ad70b078739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357430"/>
            <a:ext cx="7167587" cy="350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ПО РАЗВИТИЮ  РУЧНОЙ МОТОРИКИ И МОТОРИКИ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АРТИКУЛЯТОРНОГО АППАРАТА строится с учетом: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теории уровневой организации движений (Я. А. Бернштейн), которая позволяет разложить сложный двигательный акт на составные компоненты и выявить состояние церебральных уровней, их роль в регуляции движений и действий.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Теории тесной  взаимосвязи между тонкой дифференцированной моторикой рук и артикуляторной моторикой (М. М. Кольцова, Е.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Мастюкова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Ипполитова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5842" name="Picture 2" descr="C:\Users\Нелюша\Desktop\ПАЛЬЧИКИ-карт\4jVcvtg_P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63" y="3286124"/>
            <a:ext cx="512127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Garamond,Bold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ПРИЛОЖЕНИЕ 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Упражнения по развитию кинестетической основы движений руки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1.Вытянуть руку вперед и вниз; все пальцы, кроме большого, сжать; большой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палец поднять вверх.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Опустить кисть правой руки вниз. Все пальцы, кроме большого, сжать,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палец вытянуть влево.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Опустить вниз кисть левой руки. Все пальцы, кроме большого, сжать,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палец вытянуть вправо.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Сжать кисти обеих рук в кулаки, вытянув при этом большие пальцы вверх.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Кисть правой (левой) руки сжать в кулак, на нее сверху положить ладонь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левой (правой) руки.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Кисть правой (левой) руки сжать в кулак, ладонь левой (правой) руки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прислонить к ней вертикально.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Неплотно сжать пальцы правой (левой) руки в кулак, оставив между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пальцами и ладонью небольшое отверстие.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Соединить наклонно («домиком») пальцы правой и левой рук, большие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при этом прижаты к кистям.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Кисти рук в том же положении, что и в предыдущем упражнении, только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большие пальцы правой и левой рук отведены от кистей и располагаются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горизонтально.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Вытянуть указательный палец и мизинец правой (левой) руки, остальные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пальцы сжать.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Вытянуть одновременно (и на правой, и на левой руке) указательный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палец и мизинец, остальные пальцы сжать.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Вытянуть большой палец и мизинец правой (левой) руки, остальные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пальцы сжать.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РАБОТЫ УЧИТЕЛЯ-ЛОГОПЕДА ДОУ ПО  ФОРМИРОВАНИЮ КИНЕСТЕТИЧЕСКОЙ И КИНЕТИЧЕСКОЙ ОСНОВ РУЧНЫХ И АРТИКУЛЯТОРНЫХ ДВИЖЕНИЙ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17646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Нелюша\Desktop\ПАЛЬЧИКИ-карт\palchiki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6048672" cy="4281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Вытянуть одновременно (и на правой, и на левой руке) большой палец 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мизинец, остальные пальцы сжать.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Вытянуть указательный и средний пальцы правой (левой) руки, остальные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сжать.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Вытянуть одновременно (и на правой, и на левой руке) указательный 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пальцы, остальные пальцы сжать.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Образовать пальцами правой (левой) руки в кольцо. (Это упражнение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вариативно: кольцо можно получить при соединении большого пальца с любым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другим, остальные пальцы при этом вытянуты.)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Положить перед собой на стол правую (левую) руку с расставленными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пальцами, поместить указательный палец на средний (или наоборот).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Положить перед собой на стол сжатую в кулак правую (левую) руку,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поднять указательный и средний пальцы, расставив их.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Лошадка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Повернуть руку ладонью к себе, большой палец поднят вверх. На ребро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ладони сверху положить согнутые четыре пальца другой руки (грива). Два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больших пальца поднять вверх (уши). Лошадка может потряхивать гривой,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шевелить ушами, открывать и закрывать рот (мизинец опускать и прижимать к кисти).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Лягушка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Указательный палец и мизинец согнуть, оттянуть назад (глаза). Безымянный и средний пальцы согнуть, прижать к середине ладони (рот).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палец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оризонтально приложить к ногтям среднего и безымянного пальцев.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Крокодил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Указательный палец и мизинец согнуть, оттянуть назад (глаза). Средний 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безымянный пальцы вытянуть вперед. Прямой большой палец прижать к ним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снизу, образуя пасть крокодила.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Курочка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Соединить концами большой и указательный пальцы (клюв). На клюв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веерообразно друг на друга накладываются остальные пальцы (гребешок).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другие упражнения (всего в картотеке  47 упражнений)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aramond,Bold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Garamond,Bold"/>
                <a:cs typeface="Times New Roman" pitchFamily="18" charset="0"/>
              </a:rPr>
              <a:t> 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пражнения по развитию кинетической основы движений рук.                                     ПРИЛОЖЕНИЕ 2.</a:t>
            </a:r>
            <a:endParaRPr lang="ru-RU" sz="1400" b="1" dirty="0" smtClean="0">
              <a:latin typeface="Times New Roman" pitchFamily="18" charset="0"/>
              <a:ea typeface="Garamond,Bold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Bold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Поочередно прикоснуться большим пальцем правой руки ко второму,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третьему, четвертому и пятому пальцам в обычном и максимальном темпе.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2. Выполнить аналогичное задание пальцами левой руки.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3. Выполнить аналогичное задание одновременно пальцами обеих рук 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обычном и максимальном темпе.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4. Пальцами правой (левой) руки «поздороваться» по очереди с пальцами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левой (правой) руки (похлопывание подушечками пальцев, начиная с большого).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5. «Пальчики здороваются».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Соединить пальцы рук. Осуществлять поочередные, начиная с большого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пальца, движения-касания всех пальцев.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6. «Кто кого победит».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Соединить кисти рук перед собой. Поочередно производить поджимы рук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вправо, влево.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7.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Пальцы правой (левой) руки широко развести, свести, снова развести,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удержать в течение 2—3 секунд.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«Солнышко».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Ладонь правой (левой) руки с раздвинутыми пальцами-лучиками положить 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стол. Производить поочередные постукивания пальцами по столу.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«Болото».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 Пальцы правой (левой) руки широко развести, свести, снова развести,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палец правой (левой) руки устанавливается на «кочку». Остальные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поочередно «перепрыгивают с кочки на кочку». (Аналогичные движения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осуществляются, начиная с мизинца.)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Поочередно сгибать пальцы правой (левой) руки, начиная с большого.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Сидит белка на тележке.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Продает она орешки: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Лисичке-сестричке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Воробью, синичке,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Мишке толстопятому,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Заиньке усатому.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Поочередно сгибать пальцы правой (левой) руки, начиная с мизинца.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пальчик хочет спать,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пальчик — прыг в кровать,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пальчик прикорнул,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пальчик вдруг зевнул,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этот уж заснул.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Сжать пальцы правой (левой) руки в кулак; поочередно их выпрямлять,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с большого пальца.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Ну-ка, братцы, за работу,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 свою охоту: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Большаку — дрова рубить,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Печи все тебе топить,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тебе воду носить,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тебе обед варить,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тебе детей кормить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свою охоту: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Большаку — дрова рубить,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Печи все тебе топить,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тебе воду носить,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тебе обед варить,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тебе детей кормить.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Сжать пальцы правой (левой) руки в кулак; поочередно их выпрямлять,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начиная с мизинца.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Мизинчик идти на прогулку решил,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безымянный не разрешил,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средний об этом услышал —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Едва из терпенья не вышел.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печально сказал указательный: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«Огорчится большой обязательно».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Досталось мизинцу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всех по гостинцу.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Положить кисть правой (левой) руки перед собой (как при игре на рояле),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выполнять последовательно движения первым и вторым, первым и пятым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пальцами и т. 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Непрерывно вести линию по нарисованному лабиринту карандашом,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взятым в правую (левую) руку, не меняя положения листа бумаги, на котором нарисован лабиринт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Скомкать пальцами правой (левой) руки лист папиросной бумаги 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компактный шарик, не помогая при этом другой рукой.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На столе раскладываются бусинки разного размера, но одного цвета (или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одного размера, но разного цвета, или разного размера и разного цвета).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Предлагается самостоятельно нанизать на нить бусинки, подбирая их по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цвету или размеру, и завязать концы нити бантиком.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Предлагается карточка, в которой в определенной последовательности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отверстия.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протянуть шерстяную нитку последовательно через все отверстия;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протянуть шерстяную нитку, пропуская одно отверстие;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выполнить обычную шнуровку.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Дружат в нашей группе девочки и мальчики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/>
                <a:cs typeface="Times New Roman" pitchFamily="18" charset="0"/>
              </a:rPr>
              <a:t>(пальцы рук соединяются в «замок»).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тобой подружим маленькие пальчики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/>
                <a:cs typeface="Times New Roman" pitchFamily="18" charset="0"/>
              </a:rPr>
              <a:t>(ритмичное касание одноименных пальцев рук).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/>
                <a:cs typeface="Times New Roman" pitchFamily="18" charset="0"/>
              </a:rPr>
              <a:t>(поочередное касание одноименных пальцев, начиная с мизинцев),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Начинай считать опять.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/>
                <a:cs typeface="Times New Roman" pitchFamily="18" charset="0"/>
              </a:rPr>
              <a:t>(поочередное касание одноименных пальцев, начиная с больших),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закончили считать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/>
                <a:cs typeface="Times New Roman" pitchFamily="18" charset="0"/>
              </a:rPr>
              <a:t>(руки опустить вниз, встряхнуть кистями).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Кулачки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Опереться локтями на стол. Сжать в кулак сначала пальцы правой, затем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левой руки; разжать, расслабив кисть сначала одной, потом другой руки.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Мышка-чистюля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 мылом мыла лапку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(одной рукой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другую),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пальчик по порядку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(указательным пальцем дотронуться до каждого пальца другой руки).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намылила Большой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(всеми пальцами сначала правой, затем левой руки «намыливать» большой палец),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Сполоснув его водой.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забыла и Указку,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Смыв с него и грязь и краску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(аналогичные движения с указательными пальцами).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мылила усердно,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грязный был, наверно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(аналогичные движения со средними пальцами).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Безымянный терла пастой,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Кожа сразу стала красной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(аналогичные движения с безымянными пальцами).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Мизинчик быстро мыла: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он боялся мыла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(быстрыми движениями «намыливать» мизинцы).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Garamond,Italic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Garamond,Italic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Times New Roman" pitchFamily="18" charset="0"/>
                <a:ea typeface="Garamond,Italic" charset="-128"/>
                <a:cs typeface="Times New Roman" pitchFamily="18" charset="0"/>
              </a:rPr>
              <a:t>И другие упражнения (всего картотека включает  в себя  28 упражнений)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Garamond,Italic" charset="-128"/>
                <a:cs typeface="Times New Roman" pitchFamily="18" charset="0"/>
              </a:rPr>
              <a:t> Р</a:t>
            </a:r>
            <a:r>
              <a:rPr lang="ru-RU" sz="1400" b="1" dirty="0" smtClean="0">
                <a:latin typeface="Times New Roman" pitchFamily="18" charset="0"/>
                <a:ea typeface="Garamond,Italic"/>
                <a:cs typeface="Times New Roman" pitchFamily="18" charset="0"/>
              </a:rPr>
              <a:t>азвитие динамической координации рук в процессе выполнения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Garamond,Italic"/>
                <a:cs typeface="Times New Roman" pitchFamily="18" charset="0"/>
              </a:rPr>
              <a:t>одновременно организованных движений                                                                    ПРИЛОЖЕНИЕ 3.</a:t>
            </a:r>
            <a:endParaRPr lang="ru-RU" sz="1400" b="1" dirty="0" smtClean="0">
              <a:latin typeface="Times New Roman" pitchFamily="18" charset="0"/>
              <a:ea typeface="Garamond,Italic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 charset="-128"/>
                <a:cs typeface="Times New Roman" pitchFamily="18" charset="0"/>
              </a:rPr>
              <a:t>1. Уложить спички в коробку одновременно обеими руками: большим 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 charset="-128"/>
                <a:cs typeface="Times New Roman" pitchFamily="18" charset="0"/>
              </a:rPr>
              <a:t>указательным пальцами обеих рук одновременно брать лежащие на столе спички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 charset="-128"/>
                <a:cs typeface="Times New Roman" pitchFamily="18" charset="0"/>
              </a:rPr>
              <a:t>и одновременно складывать их в спичечную коробку.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 charset="-128"/>
                <a:cs typeface="Times New Roman" pitchFamily="18" charset="0"/>
              </a:rPr>
              <a:t>2. Взять в правую и левую руки по карандашу и одновременно постукивать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 charset="-128"/>
                <a:cs typeface="Times New Roman" pitchFamily="18" charset="0"/>
              </a:rPr>
              <a:t>ими по бумаге, расставляя точки в произвольном порядке.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 charset="-128"/>
                <a:cs typeface="Times New Roman" pitchFamily="18" charset="0"/>
              </a:rPr>
              <a:t>3. Одновременно менять положение кистей рук: одну сжимать в кулак, другую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 charset="-128"/>
                <a:cs typeface="Times New Roman" pitchFamily="18" charset="0"/>
              </a:rPr>
              <a:t>разжимать, выпрямляя пальцы.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 charset="-128"/>
                <a:cs typeface="Times New Roman" pitchFamily="18" charset="0"/>
              </a:rPr>
              <a:t>4. Одновременно выбрасывать кисти рук вперед, при этом пальцы одной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 charset="-128"/>
                <a:cs typeface="Times New Roman" pitchFamily="18" charset="0"/>
              </a:rPr>
              <a:t>руки сжимать в кулак, пальцы другой – соединять в кольцо.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Указательными пальцами вытянутых вперед рук описывать в воздухе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одинаковые круги любого размера. Пальцем правой руки описывать круги по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направлению часовой стрелки, пальцем левой – в обратном направлении.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«Веселые маляры».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Синхронные движения кистей обеих рук вверх – вниз с одновременным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подключением кистевого замах, затем: влево – вправо.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«Кулачки».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Опереться локтями на стол, пальцы обеих рук сжать в кулаки. Одновременно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рук разжать, кисти расслабить.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«Швейная машина».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Правой рукой производить круговые движения в кисти и локте (подражая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вращению колеса). Левой рукой выполнять мелкие движения, характерные для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иглы швейной машины. Поменять условия выполнения задания: левой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рукой производить круговые движения, а правой — имитировать движения иглы.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Бутончик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ночи бутончик собрал лепестки (пальцы правой и левой рук собраны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горстку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 свои посылает лучи.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под солнцем</a:t>
            </a:r>
            <a:r>
              <a:rPr lang="ru-RU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 раскрываются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(одновременно медленно развести пальцы обеих рук).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Солнышко село, и сумрак сгустился,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 утра мой цветочек закрылся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(одновременно соединяются пальцы правой и левой рук).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Отбивать в удобном темпе по одному такту правой (левой) рукой,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одновременно в такт ударять по столу указательным пальцем левой (правой) руки.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Отбивать в удобном темпе правой (левой) рукой по одному такту,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одновременно с этим вытянутым вперед указательным пальцем левой (правой)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описывать в воздухе небольшой кружок.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Скакалка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обеих рук сжать в кулаки. Большие пальцы поднять вверх 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описывать ими ритмичные, с большой амплитудой круговые движения сначала 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одну сторону, затем в другую.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скачу, я верчу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Новую скакалку,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Захочу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обскачу Галю и Наталку.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Ну-ка раз, ну-ка два,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Посреди дорожки,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бегом, с ветерком,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на правой ножке.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скачу, я верчу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Новую скакалку.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скачу, я учу Галю и Наталку.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Ну-ка раз, ну-ка два,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Учатся сестрички.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спиной день-деньской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Прыгают косички.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Кошки-мышки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Кошка мышку цап-царап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(пальцы обеих рук сжимаются в кулаки),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Подержала, подержала, отпустила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(кулаки одновременно разжимаются),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 побежала, побежала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(одновременно двигаются по плоскости стола пальцы обеих рук),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Хвостиком завиляла, завиляла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(указательные пальцы обеих рук двигаются из стороны в сторону).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свидания, мышка, до свидания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 charset="-128"/>
                <a:cs typeface="Times New Roman" pitchFamily="18" charset="0"/>
              </a:rPr>
              <a:t>(одновременные наклоны кистей рук вперед и вниз).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Приложени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упражнения  проводим перед артикуляционной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гимнастикой в игровой форме.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Например, логопед говорит: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сейчас мы с вами поедем на автобусе 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прогулку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ставят перед зеркалом стулья и садятся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Мы едем, а нам прямо в лицо светит яркое солнышко. Его лучи очень яркие, слепят глаза. Чтобы не было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больно глазам, давайте их зажмурим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зажмуривают глаза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Автобус въехал под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мост, солнышко скрылось. Открывайте глаза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открывают глаза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Едем дальше.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автобус повернул налево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разворачивают стулья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и солнышко снова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ярко светит в правый глаз. Давайте его зажмурим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зажмуривают правый глаз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автобус повернул направо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разворачивают стулья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и солнышко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 светить в левый глаз. Давайте зажмурим левый глаз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зажмуривают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Вот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автобус поехал по тенистой аллее, и солнышко нам не мешает. Посмотрите, 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песочнице играют малыши, а один большой мальчик отобрал у малыша игрушку.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 плачет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 показывает соответствующую сюжетную картинку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Как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поступил мальчик? Давайте покажем, что мы на него сердиты. Нахмурьте брови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нахмуривают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А теперь посмотрите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собака убегает от кошки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демонстрируется картинка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Часто так бывает? Давайте с вами удивимся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поднимают брови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Мы долго ехали, день был солнечный, жаркий, и всем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захотелось пить. Наберем в рот воды и подержим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надувают щеки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Проглотим воду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плавно сдувают воздух и делают глотательное движение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Наберем воды за одну щеку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надувают одну щеку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за другую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надувают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другую щеку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проглотим. Поехали домой!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62617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Garamond,Bold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Garamond,Bold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ПРИЛОЖЕНИЕ 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Упражнения по формированию кинестетической основы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артикуляторных движений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Italic"/>
                <a:cs typeface="Times New Roman" pitchFamily="18" charset="0"/>
              </a:rPr>
              <a:t>Определение положения губ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1. Произнести звук И перед зеркалом и определить, как работают губы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при его произнесении.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2. Произнести звук У перед зеркалом и определить, как работают губы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при его произнесении.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3. Произнести перед зеркалом сочетание звуков ИУ, УИ и определить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последовательную работу губ при их произнесении.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4. Произнести звук И без зеркала и определить, какое движение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совершают губы.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5. Произнести звук У без зеркала и определить, какое движение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/>
                <a:cs typeface="Times New Roman" pitchFamily="18" charset="0"/>
              </a:rPr>
              <a:t>совершают губы.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Произнести без зеркала сначала звук И, затем звук У и определить, как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работают губы при их произнесении.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Определить звук по беззвучной артикуляции логопеда (И или У).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Определить по беззвучной артикуляции последовательность звуков,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произнесенных один за другим (И...У, У...И) и произнесенных слитно (ИУ, УИ).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aramond,Bold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елюша\Desktop\ПАЛЬЧИКИ-карт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961510" cy="5209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Bold" charset="-128"/>
                <a:cs typeface="Times New Roman" pitchFamily="18" charset="0"/>
              </a:rPr>
              <a:t>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 charset="-128"/>
                <a:cs typeface="Times New Roman" pitchFamily="18" charset="0"/>
              </a:rPr>
              <a:t>. Произнести слова (например: Ира, утро, иней, игры, умный и т. д.).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aramond,Bold" charset="-128"/>
                <a:cs typeface="Times New Roman" pitchFamily="18" charset="0"/>
              </a:rPr>
              <a:t>Определить, произнесение каких слов начинается с растянутого (или вытянутого)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положения губ.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Рассмотреть картинки, назвать их и разложить в два ряда: в первый —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картинки, при назывании которых губы растягиваются в улыбку, во второй —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вытягиваются вперед (например: утка, иглы, ухо, улица, ива и т. д.).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По беззвучной артикуляции определить первый звук в слове и работу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 при его произнесении (например: Инна,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искра, игры, улей и т. д.).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По беззвучной артикуляции определить последний звук в слове 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губ при его произнесении (например: найду, коньки, быки, какаду, очки,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пойду и т. д.).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По беззвучной артикуляции определить гласный звук в слове и работу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 при его произнесении (например: бур, мир, пир, тир, шнур, бум, гул, пил и т.д.).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Определение положения кончика языка (поднят или опущен)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Произнести перед зеркалом звук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определить местоположение кончика языка.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Произнести перед зеркалом звук Д и определить местоположение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кончика языка.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Произнести перед зеркалом последовательно звуки И...Д и определить,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произнесении какого звука кончик языка опущен (поднят).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Произнести звук И без зеркала и определить положение кончика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языка.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Произнести звук Д без зеркала и определить положение кончика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языка.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Произнести без зеркала сначала звук И, затем звук Д и наоборот 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положение кончика языка при их произнесении.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Определить звук по беззвучной артикуляции (И или Д).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Определить по беззвучной артикуляции последовательность звуков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И...Д, Д...И.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Произнести слова (например: дом, иволга, дыня, дача, ива, ил, дуга и 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д.). Определить, произнесение каких слов начинается с поднятого вверх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(опущенного вниз) кончика языка.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Рассмотреть картинки, назвать их, разложить в два ряда: в первый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картинки, при назывании которых кончик языка поднимается вверх, во второй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опускается вниз (например: дым, иглы, двор, доска, Ира и т. д.).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Подобрать и назвать слова, произнесение которых необходимо начать с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поднятия кончика языка.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Подобрать и назвать слова, произнесение которых необходимо начать с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опускания кончика языка.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Garamond,Italic"/>
                <a:cs typeface="Times New Roman" pitchFamily="18" charset="0"/>
              </a:rPr>
              <a:t>Различение узкого и широкого языка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кинестетически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различать узкий и широкий язык вырабатывается 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звуках Н и Л, так как при их произнесении кончик языка поднят к верхним резцам.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работы обращается внимание на то, что при артикуляции звука Н язык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широкий, а 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узкий. Для различения узкого и широкого языка используются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Нелюша\Desktop\ПАЛЬЧИКИ-карт\gimastika_dlya_palc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000372"/>
            <a:ext cx="1643074" cy="361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431094"/>
            <a:ext cx="8568952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ПРИЛОЖЕНИЕ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мышц головы и шеи.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Я-хороший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Движения обеих ладоней, расположенных на лбу, по волосам, опускаясь вниз через уши и боковые поверхности шеи к плечам.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«Наденем шапочку». Движения обеих ладоней вниз к ушам, а затем по переднебоковой части шеи к яремной ямке.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мышц лица: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«Рисуем дорожки». Движения пальцев от середины лба к вискам.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Пальцевый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душ». Легкое постукивание или похлопывание кончиков пальцев по лбу.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«Рисуем брови». Проводить по бровям от переносицы к вискам каждым пальцем.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«Нарисуем усы». Движение указательным и средним пальцами от середины верхней губы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углам рта.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«Погладим подбородок». Тыльной стороной пальцев поглаживать от середины подбородка к ушам.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«Погреем щечки». Растирающие движения ладонями по щекам в разных направлениях.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«Умыли личико». Ладонями обеих рук производить легкие поглаживающие движения от середины лба вниз по щекам к подбородку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463022"/>
            <a:ext cx="856895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ушных раковин.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«Погрели ушки». Приложить ладони к ушным раковинам и потереть 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«Потянули за ушки». Взяться пальцами за ушные мочки и потянуть их вниз 3-5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«Послушаем тишину». Накрыть ушные раковины ладонями. Подержать их в таком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положении 2-3 сек.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мышц языка.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«Поглаживание языка губами». Просунуть язык сквозь узкую щель между губами, затем расслабить его.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Пошлепывание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языка губами». Пошлепать язык губами, произнося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пя-пя-пя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Покусывание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языка зубами». Легко покусывать язык зубами.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«Поглаживание языка зубами». Просовывать язык между зубами и убирать его назад в полость рта.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КОНКУРС ФОТО\image-0-02-04-1412b87c3daee5f9d1332fe8ee6ba37c616dfb78d73edceef91130187ac391bd-V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993565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28604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При нормальном развитии ребенок овладевает звуковой стороной речи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одновременно с развитием общей моторики и дифференцированных движений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рук. Систематические упражнения, тренирующие движения пальцев рук, наряду со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стимулирующим влиянием на развитие речи, являются мощным средством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повышения работоспособности коры головного мозга.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елюша\Desktop\ПАЛЬЧИКИ-карт\uprajneniya-dlya-detskih-palch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500307"/>
            <a:ext cx="714375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абота по развитию ручной и артикуляторной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моторики осуществляется по двум направлениям.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Формирование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кинестетической основы движения рук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процессе которого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кистям и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пальцам рук придаются различные позиции, которые ребенок воспроизводит  в том числе 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закрытыми глазами (или за экраном).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формировании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кинестетической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артикуляторных движений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проводятся специальные упражнения, направленные на уточнение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положения артикуляторных органов во время произнесения правильно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произносимых звуков. При их выполнении постоянно привлекается внимание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к возникающим кинестетическим ощущениям. Первоначально эти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проводятся с опорой на зрительные образы движения, затем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дополнительной опоры исключается.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Формирование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кинетической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основы движения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в процессе которого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проводятся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упражнения, направленные на развитие системы движений,  или серии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однотипных движений, составляющих единый двигательный навык.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Нелюша\Desktop\ПАЛЬЧИКИ-карт\7d7e3e218303789b9887eac0c58c3a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700092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Владелец\Desktop\КОНКУРС ФОТО\image-0-02-04-4cd4af58c6ae7936b1845b7a71cc7b066ddc90185f24da291adea770456efcb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6922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357166"/>
            <a:ext cx="8286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Работа по формированию кинестетической и кинетической основ ручных 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артикуляторных движений проводится параллельно.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целях реализации  данной работы нами создана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картотека упражнений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развитию кинестетической основы движений рук (Приложение1).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Нелюша\Desktop\ПАЛЬЧИКИ-карт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429000"/>
            <a:ext cx="5572164" cy="2676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елец\Desktop\Слагаемые успеха-фото\image-0-02-05-180f1e49db13226bf636333dc6cd294a4b957e8bd46c03905b16ed94379ba0d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esktop\КОНКУРС ФОТО\image-0-02-05-19c1a89b7a331675352fa6ead4378f72965b396437a33206b2a832a92c0efc7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3872</Words>
  <Application>Microsoft Office PowerPoint</Application>
  <PresentationFormat>Экран (4:3)</PresentationFormat>
  <Paragraphs>394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МБДОУ «Детский сад №2 пгт Лесогорский» Учитель-логопед Жирнова Нелли Федоровна</vt:lpstr>
      <vt:lpstr>СИСТЕМА РАБОТЫ УЧИТЕЛЯ-ЛОГОПЕДА ДОУ ПО  ФОРМИРОВАНИЮ КИНЕСТЕТИЧЕСКОЙ И КИНЕТИЧЕСКОЙ ОСНОВ РУЧНЫХ И АРТИКУЛЯТОРНЫХ ДВИЖЕНИЙ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Для  игровых упражнений мы используем мини-бассейны, сухие бассейны. Самое любимое упражнение для детей – вылавливание крышек из воды с помощью палочек от суши</vt:lpstr>
      <vt:lpstr>Игры с использованием сухого бассейна также способствуют развитию кинетических движений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РУЧНОЙ МОТОРИКИ И МОТОРИКИ      АРТИКУЛЯТОРНОГО АППАРАТА – ОСНОВА РАБОТЫ ПО ПРЕОДОЛЕНИЮ РЕЧЕВЫХ НАРУШЕНИЙ</dc:title>
  <dc:creator>Нелюша</dc:creator>
  <cp:lastModifiedBy>HP</cp:lastModifiedBy>
  <cp:revision>50</cp:revision>
  <dcterms:created xsi:type="dcterms:W3CDTF">2017-10-24T14:44:25Z</dcterms:created>
  <dcterms:modified xsi:type="dcterms:W3CDTF">2017-10-26T16:17:32Z</dcterms:modified>
</cp:coreProperties>
</file>